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84" r:id="rId3"/>
    <p:sldId id="262" r:id="rId4"/>
    <p:sldId id="263" r:id="rId5"/>
    <p:sldId id="258" r:id="rId6"/>
    <p:sldId id="266" r:id="rId7"/>
    <p:sldId id="273" r:id="rId8"/>
    <p:sldId id="278" r:id="rId9"/>
    <p:sldId id="275" r:id="rId10"/>
    <p:sldId id="276" r:id="rId11"/>
    <p:sldId id="277" r:id="rId12"/>
    <p:sldId id="279" r:id="rId13"/>
    <p:sldId id="280" r:id="rId14"/>
    <p:sldId id="286" r:id="rId15"/>
    <p:sldId id="28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99" autoAdjust="0"/>
  </p:normalViewPr>
  <p:slideViewPr>
    <p:cSldViewPr>
      <p:cViewPr>
        <p:scale>
          <a:sx n="60" d="100"/>
          <a:sy n="60" d="100"/>
        </p:scale>
        <p:origin x="-1572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204864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Повторение мать учения!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84068" y="3319268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усская пословица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952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988840"/>
            <a:ext cx="79540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Я всё знаю,</a:t>
            </a:r>
          </a:p>
          <a:p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Я всё умею,</a:t>
            </a:r>
          </a:p>
          <a:p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Я буду стараться,</a:t>
            </a:r>
          </a:p>
          <a:p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 меня все получится!</a:t>
            </a:r>
            <a:endParaRPr lang="ru-RU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105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714348" y="1412776"/>
            <a:ext cx="4643470" cy="4857784"/>
          </a:xfrm>
          <a:prstGeom prst="rect">
            <a:avLst/>
          </a:prstGeom>
          <a:ln>
            <a:miter lim="800000"/>
            <a:headEnd/>
            <a:tailEnd/>
          </a:ln>
          <a:scene3d>
            <a:camera prst="isometricOffAxis2Left"/>
            <a:lightRig rig="flat" dir="tl">
              <a:rot lat="0" lon="0" rev="6600000"/>
            </a:lightRig>
          </a:scene3d>
          <a:sp3d>
            <a:bevelT/>
          </a:sp3d>
        </p:spPr>
        <p:txBody>
          <a:bodyPr>
            <a:normAutofit fontScale="92500" lnSpcReduction="10000"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7100" b="1" smtClean="0">
                <a:ln w="11430"/>
                <a:solidFill>
                  <a:srgbClr val="C00000"/>
                </a:solidFill>
                <a:latin typeface="Monotype Corsiva" pitchFamily="66" charset="0"/>
              </a:rPr>
              <a:t>Вспомнить?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endParaRPr lang="ru-RU" sz="7100" b="1" smtClean="0">
              <a:ln w="11430"/>
              <a:solidFill>
                <a:srgbClr val="C00000"/>
              </a:solidFill>
              <a:latin typeface="Monotype Corsiva" pitchFamily="66" charset="0"/>
            </a:endParaRP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7100" b="1" smtClean="0">
                <a:ln w="11430"/>
                <a:solidFill>
                  <a:srgbClr val="C00000"/>
                </a:solidFill>
                <a:latin typeface="Monotype Corsiva" pitchFamily="66" charset="0"/>
              </a:rPr>
              <a:t>Закрепить?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endParaRPr lang="ru-RU" sz="7100" b="1" smtClean="0">
              <a:ln w="11430"/>
              <a:solidFill>
                <a:srgbClr val="C00000"/>
              </a:solidFill>
              <a:latin typeface="Monotype Corsiva" pitchFamily="66" charset="0"/>
            </a:endParaRP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7100" b="1" smtClean="0">
                <a:ln w="11430"/>
                <a:solidFill>
                  <a:srgbClr val="C00000"/>
                </a:solidFill>
                <a:latin typeface="Monotype Corsiva" pitchFamily="66" charset="0"/>
              </a:rPr>
              <a:t>Оценить ?</a:t>
            </a:r>
            <a:endParaRPr lang="ru-RU" sz="4400" b="1" smtClean="0">
              <a:ln w="11430"/>
              <a:solidFill>
                <a:srgbClr val="C00000"/>
              </a:solidFill>
              <a:latin typeface="Monotype Corsiva" pitchFamily="66" charset="0"/>
            </a:endParaRPr>
          </a:p>
          <a:p>
            <a:pPr>
              <a:buFont typeface="Wingdings" pitchFamily="2" charset="2"/>
              <a:buNone/>
              <a:defRPr/>
            </a:pP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41104" y="1439997"/>
            <a:ext cx="3672408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Что такое </a:t>
            </a:r>
            <a:r>
              <a:rPr lang="ru-RU" sz="28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уравнение, угол, треугольник и прямоугольник</a:t>
            </a:r>
            <a:endParaRPr lang="ru-RU" sz="2800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1104" y="2871685"/>
            <a:ext cx="3672408" cy="22467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Умение решать </a:t>
            </a:r>
            <a:r>
              <a:rPr lang="ru-RU" sz="28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уравнения, градусную меру угла, периметр треугольника и прямоугольника</a:t>
            </a:r>
            <a:endParaRPr lang="ru-RU" sz="2800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39952" y="5193342"/>
            <a:ext cx="3672408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</a:rPr>
              <a:t>Свои знания по </a:t>
            </a:r>
            <a:r>
              <a:rPr kumimoji="0" lang="ru-RU" sz="3200" b="1" i="0" u="none" strike="noStrike" kern="0" cap="none" spc="0" normalizeH="0" baseline="0" noProof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</a:rPr>
              <a:t>данным темам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6041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2680502"/>
              </p:ext>
            </p:extLst>
          </p:nvPr>
        </p:nvGraphicFramePr>
        <p:xfrm>
          <a:off x="1835696" y="1628800"/>
          <a:ext cx="4752528" cy="187220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50522"/>
                <a:gridCol w="816841"/>
                <a:gridCol w="668324"/>
                <a:gridCol w="816841"/>
              </a:tblGrid>
              <a:tr h="624069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слагаемое</a:t>
                      </a:r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15</a:t>
                      </a:r>
                      <a:endParaRPr lang="ru-RU" sz="28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17</a:t>
                      </a:r>
                      <a:endParaRPr lang="ru-RU" sz="2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24069">
                <a:tc>
                  <a:txBody>
                    <a:bodyPr/>
                    <a:lstStyle/>
                    <a:p>
                      <a:pPr algn="l"/>
                      <a:r>
                        <a:rPr lang="ru-RU" sz="2800" dirty="0" smtClean="0"/>
                        <a:t>слагаемое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10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10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24069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сумма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800" b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40</a:t>
                      </a:r>
                      <a:endParaRPr lang="ru-RU" sz="2800" b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25</a:t>
                      </a:r>
                      <a:endParaRPr lang="ru-RU" sz="28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717577"/>
              </p:ext>
            </p:extLst>
          </p:nvPr>
        </p:nvGraphicFramePr>
        <p:xfrm>
          <a:off x="1907704" y="3933056"/>
          <a:ext cx="4680521" cy="201622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32085"/>
                <a:gridCol w="767298"/>
                <a:gridCol w="690569"/>
                <a:gridCol w="690569"/>
              </a:tblGrid>
              <a:tr h="786046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уменьшаемое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37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49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15089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вычитаемое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17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20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15089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разность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35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39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039912" y="60280"/>
            <a:ext cx="6786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Выполните вычисления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61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39912" y="60280"/>
            <a:ext cx="6786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Устный счёт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D:\материалы к урокам\Я УЧУСЬ\ШАБЛОН ДЛЯ ПРЕЗЕНТАЦИИ\готовые шаблоны\Шаблон Школьная страна\Девочка для триггер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5143512"/>
            <a:ext cx="1928826" cy="1571612"/>
          </a:xfrm>
          <a:prstGeom prst="rect">
            <a:avLst/>
          </a:prstGeom>
          <a:noFill/>
        </p:spPr>
      </p:pic>
      <p:pic>
        <p:nvPicPr>
          <p:cNvPr id="7" name="Picture 2" descr="D:\материалы к урокам\Я УЧУСЬ\ШАБЛОН ДЛЯ ПРЕЗЕНТАЦИИ\готовые шаблоны\Шаблон Школьная страна\мальчик для триггер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5562" y="5143512"/>
            <a:ext cx="1714512" cy="171451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378682" y="1340768"/>
            <a:ext cx="588413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0"/>
              </a:spcAft>
            </a:pPr>
            <a:r>
              <a:rPr lang="ru-RU" sz="3600" dirty="0" smtClean="0">
                <a:latin typeface="Times New Roman"/>
                <a:ea typeface="Calibri"/>
                <a:cs typeface="Times New Roman"/>
              </a:rPr>
              <a:t>1)  28 </a:t>
            </a:r>
            <a:r>
              <a:rPr lang="ru-RU" sz="3600" dirty="0">
                <a:latin typeface="Times New Roman"/>
                <a:ea typeface="Calibri"/>
                <a:cs typeface="Times New Roman"/>
              </a:rPr>
              <a:t>– 19 </a:t>
            </a:r>
            <a:r>
              <a:rPr lang="ru-RU" sz="3600" dirty="0" smtClean="0">
                <a:latin typeface="Times New Roman"/>
                <a:ea typeface="Calibri"/>
                <a:cs typeface="Times New Roman"/>
              </a:rPr>
              <a:t>= х</a:t>
            </a:r>
            <a:endParaRPr lang="ru-RU" sz="3600" dirty="0">
              <a:latin typeface="Times New Roman"/>
              <a:ea typeface="Calibri"/>
              <a:cs typeface="Times New Roman"/>
            </a:endParaRPr>
          </a:p>
          <a:p>
            <a:pPr marL="742950" lvl="0" indent="-742950">
              <a:spcAft>
                <a:spcPts val="0"/>
              </a:spcAft>
              <a:buAutoNum type="arabicParenR" startAt="2"/>
            </a:pPr>
            <a:r>
              <a:rPr lang="ru-RU" sz="3600" dirty="0" smtClean="0">
                <a:latin typeface="Times New Roman"/>
                <a:ea typeface="Calibri"/>
                <a:cs typeface="Times New Roman"/>
              </a:rPr>
              <a:t>х + </a:t>
            </a:r>
            <a:r>
              <a:rPr lang="ru-RU" sz="3600" dirty="0">
                <a:latin typeface="Times New Roman"/>
                <a:ea typeface="Calibri"/>
                <a:cs typeface="Times New Roman"/>
              </a:rPr>
              <a:t>4 = </a:t>
            </a:r>
            <a:r>
              <a:rPr lang="ru-RU" sz="3600" dirty="0" smtClean="0">
                <a:latin typeface="Times New Roman"/>
                <a:ea typeface="Calibri"/>
                <a:cs typeface="Times New Roman"/>
              </a:rPr>
              <a:t>18</a:t>
            </a:r>
          </a:p>
          <a:p>
            <a:pPr marL="742950" lvl="0" indent="-742950">
              <a:spcAft>
                <a:spcPts val="0"/>
              </a:spcAft>
              <a:buAutoNum type="arabicParenR" startAt="2"/>
            </a:pPr>
            <a:r>
              <a:rPr lang="ru-RU" sz="3600" dirty="0" smtClean="0">
                <a:latin typeface="Times New Roman"/>
                <a:ea typeface="Calibri"/>
                <a:cs typeface="Times New Roman"/>
              </a:rPr>
              <a:t>104 </a:t>
            </a:r>
            <a:r>
              <a:rPr lang="ru-RU" sz="3600" dirty="0">
                <a:latin typeface="Times New Roman"/>
                <a:ea typeface="Calibri"/>
                <a:cs typeface="Times New Roman"/>
              </a:rPr>
              <a:t>– 0 </a:t>
            </a:r>
            <a:r>
              <a:rPr lang="ru-RU" sz="3600" dirty="0" smtClean="0">
                <a:latin typeface="Times New Roman"/>
                <a:ea typeface="Calibri"/>
                <a:cs typeface="Times New Roman"/>
              </a:rPr>
              <a:t>= х</a:t>
            </a:r>
            <a:endParaRPr lang="ru-RU" sz="3600" dirty="0" smtClean="0">
              <a:latin typeface="Times New Roman"/>
              <a:ea typeface="Calibri"/>
              <a:cs typeface="Times New Roman"/>
            </a:endParaRPr>
          </a:p>
          <a:p>
            <a:pPr marL="742950" lvl="0" indent="-742950">
              <a:spcAft>
                <a:spcPts val="0"/>
              </a:spcAft>
              <a:buAutoNum type="arabicParenR" startAt="2"/>
            </a:pPr>
            <a:r>
              <a:rPr lang="ru-RU" sz="3600" dirty="0" smtClean="0">
                <a:latin typeface="Times New Roman"/>
                <a:ea typeface="Calibri"/>
                <a:cs typeface="Times New Roman"/>
              </a:rPr>
              <a:t>х </a:t>
            </a:r>
            <a:r>
              <a:rPr lang="ru-RU" sz="3600" dirty="0">
                <a:latin typeface="Times New Roman"/>
                <a:ea typeface="Calibri"/>
                <a:cs typeface="Times New Roman"/>
              </a:rPr>
              <a:t>– 0 = </a:t>
            </a:r>
            <a:r>
              <a:rPr lang="ru-RU" sz="3600" dirty="0" smtClean="0">
                <a:latin typeface="Times New Roman"/>
                <a:ea typeface="Calibri"/>
                <a:cs typeface="Times New Roman"/>
              </a:rPr>
              <a:t>25</a:t>
            </a:r>
          </a:p>
          <a:p>
            <a:pPr marL="742950" lvl="0" indent="-742950">
              <a:spcAft>
                <a:spcPts val="0"/>
              </a:spcAft>
              <a:buAutoNum type="arabicParenR" startAt="2"/>
            </a:pPr>
            <a:r>
              <a:rPr lang="ru-RU" sz="3600" dirty="0" smtClean="0">
                <a:latin typeface="Times New Roman"/>
                <a:ea typeface="Calibri"/>
                <a:cs typeface="Times New Roman"/>
              </a:rPr>
              <a:t>28 </a:t>
            </a:r>
            <a:r>
              <a:rPr lang="ru-RU" sz="3600" dirty="0">
                <a:latin typeface="Times New Roman"/>
                <a:ea typeface="Calibri"/>
                <a:cs typeface="Times New Roman"/>
              </a:rPr>
              <a:t>+ 17 </a:t>
            </a:r>
            <a:r>
              <a:rPr lang="ru-RU" sz="3600" dirty="0" smtClean="0">
                <a:latin typeface="Times New Roman"/>
                <a:ea typeface="Calibri"/>
                <a:cs typeface="Times New Roman"/>
              </a:rPr>
              <a:t>= х</a:t>
            </a:r>
            <a:endParaRPr lang="ru-RU" sz="3600" dirty="0" smtClean="0">
              <a:latin typeface="Times New Roman"/>
              <a:ea typeface="Calibri"/>
              <a:cs typeface="Times New Roman"/>
            </a:endParaRPr>
          </a:p>
          <a:p>
            <a:pPr marL="742950" lvl="0" indent="-742950">
              <a:spcAft>
                <a:spcPts val="0"/>
              </a:spcAft>
              <a:buAutoNum type="arabicParenR" startAt="2"/>
            </a:pPr>
            <a:r>
              <a:rPr lang="ru-RU" sz="3600" dirty="0" smtClean="0">
                <a:latin typeface="Times New Roman"/>
                <a:ea typeface="Calibri"/>
                <a:cs typeface="Times New Roman"/>
              </a:rPr>
              <a:t>46 </a:t>
            </a:r>
            <a:r>
              <a:rPr lang="ru-RU" sz="3600" dirty="0">
                <a:latin typeface="Times New Roman"/>
                <a:ea typeface="Calibri"/>
                <a:cs typeface="Times New Roman"/>
              </a:rPr>
              <a:t>– 18 </a:t>
            </a:r>
            <a:r>
              <a:rPr lang="ru-RU" sz="3600" dirty="0" smtClean="0">
                <a:latin typeface="Times New Roman"/>
                <a:ea typeface="Calibri"/>
                <a:cs typeface="Times New Roman"/>
              </a:rPr>
              <a:t>= х</a:t>
            </a:r>
            <a:endParaRPr lang="ru-RU" sz="3600" dirty="0" smtClean="0">
              <a:latin typeface="Times New Roman"/>
              <a:ea typeface="Calibri"/>
              <a:cs typeface="Times New Roman"/>
            </a:endParaRPr>
          </a:p>
          <a:p>
            <a:pPr marL="742950" lvl="0" indent="-742950">
              <a:spcAft>
                <a:spcPts val="0"/>
              </a:spcAft>
              <a:buAutoNum type="arabicParenR" startAt="2"/>
            </a:pPr>
            <a:r>
              <a:rPr lang="ru-RU" sz="3600" dirty="0" smtClean="0">
                <a:latin typeface="Times New Roman"/>
                <a:ea typeface="Calibri"/>
                <a:cs typeface="Times New Roman"/>
              </a:rPr>
              <a:t>13 </a:t>
            </a:r>
            <a:r>
              <a:rPr lang="ru-RU" sz="3600" dirty="0">
                <a:latin typeface="Times New Roman"/>
                <a:ea typeface="Calibri"/>
                <a:cs typeface="Times New Roman"/>
              </a:rPr>
              <a:t>– 4 </a:t>
            </a:r>
            <a:r>
              <a:rPr lang="ru-RU" sz="3600" dirty="0" smtClean="0">
                <a:latin typeface="Times New Roman"/>
                <a:ea typeface="Calibri"/>
                <a:cs typeface="Times New Roman"/>
              </a:rPr>
              <a:t>= х</a:t>
            </a:r>
            <a:endParaRPr lang="ru-RU" sz="3600" dirty="0" smtClean="0">
              <a:latin typeface="Times New Roman"/>
              <a:ea typeface="Calibri"/>
              <a:cs typeface="Times New Roman"/>
            </a:endParaRPr>
          </a:p>
          <a:p>
            <a:pPr marL="742950" lvl="0" indent="-742950">
              <a:spcAft>
                <a:spcPts val="0"/>
              </a:spcAft>
              <a:buAutoNum type="arabicParenR" startAt="2"/>
            </a:pPr>
            <a:r>
              <a:rPr lang="ru-RU" sz="3600" dirty="0" smtClean="0">
                <a:latin typeface="Times New Roman"/>
                <a:ea typeface="Calibri"/>
                <a:cs typeface="Times New Roman"/>
              </a:rPr>
              <a:t>х </a:t>
            </a:r>
            <a:r>
              <a:rPr lang="ru-RU" sz="3600" dirty="0">
                <a:latin typeface="Times New Roman"/>
                <a:ea typeface="Calibri"/>
                <a:cs typeface="Times New Roman"/>
              </a:rPr>
              <a:t>– 9 = </a:t>
            </a:r>
            <a:r>
              <a:rPr lang="ru-RU" sz="3600" dirty="0" smtClean="0">
                <a:latin typeface="Times New Roman"/>
                <a:ea typeface="Calibri"/>
                <a:cs typeface="Times New Roman"/>
              </a:rPr>
              <a:t>9</a:t>
            </a:r>
          </a:p>
          <a:p>
            <a:pPr marL="742950" lvl="0" indent="-742950">
              <a:spcAft>
                <a:spcPts val="0"/>
              </a:spcAft>
              <a:buAutoNum type="arabicParenR" startAt="2"/>
            </a:pPr>
            <a:r>
              <a:rPr lang="ru-RU" sz="3600" dirty="0" smtClean="0">
                <a:latin typeface="Times New Roman"/>
                <a:ea typeface="Calibri"/>
                <a:cs typeface="Times New Roman"/>
              </a:rPr>
              <a:t>17 </a:t>
            </a:r>
            <a:r>
              <a:rPr lang="ru-RU" sz="3600" dirty="0">
                <a:latin typeface="Times New Roman"/>
                <a:ea typeface="Calibri"/>
                <a:cs typeface="Times New Roman"/>
              </a:rPr>
              <a:t>– </a:t>
            </a:r>
            <a:r>
              <a:rPr lang="ru-RU" sz="3600" dirty="0" smtClean="0">
                <a:latin typeface="Times New Roman"/>
                <a:ea typeface="Calibri"/>
                <a:cs typeface="Times New Roman"/>
              </a:rPr>
              <a:t>х </a:t>
            </a:r>
            <a:r>
              <a:rPr lang="ru-RU" sz="3600" dirty="0">
                <a:latin typeface="Times New Roman"/>
                <a:ea typeface="Calibri"/>
                <a:cs typeface="Times New Roman"/>
              </a:rPr>
              <a:t>=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9</a:t>
            </a:r>
            <a:endParaRPr lang="ru-RU" sz="3200" dirty="0">
              <a:effectLst/>
              <a:latin typeface="Times New Roman"/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9912" y="60280"/>
            <a:ext cx="6786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Найдите ошибку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1" y="1700808"/>
            <a:ext cx="38936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1) (х </a:t>
            </a:r>
            <a:r>
              <a:rPr lang="ru-RU" sz="3600" dirty="0"/>
              <a:t>– 24) + 37 = 49</a:t>
            </a:r>
          </a:p>
          <a:p>
            <a:pPr indent="457200"/>
            <a:r>
              <a:rPr lang="ru-RU" sz="3600" dirty="0"/>
              <a:t>х – 24 = 49 + 37</a:t>
            </a:r>
          </a:p>
          <a:p>
            <a:pPr indent="457200"/>
            <a:r>
              <a:rPr lang="ru-RU" sz="3600" dirty="0"/>
              <a:t>х – 24 = 86</a:t>
            </a:r>
          </a:p>
          <a:p>
            <a:pPr indent="457200"/>
            <a:r>
              <a:rPr lang="ru-RU" sz="3600" dirty="0"/>
              <a:t>х = 86 – 24</a:t>
            </a:r>
          </a:p>
          <a:p>
            <a:pPr indent="457200"/>
            <a:r>
              <a:rPr lang="ru-RU" sz="3600" dirty="0"/>
              <a:t>х = 72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44008" y="1700808"/>
            <a:ext cx="373918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2) 96 </a:t>
            </a:r>
            <a:r>
              <a:rPr lang="ru-RU" sz="3600" dirty="0"/>
              <a:t>– (х+43)=25</a:t>
            </a:r>
          </a:p>
          <a:p>
            <a:pPr indent="457200"/>
            <a:r>
              <a:rPr lang="ru-RU" sz="3600" dirty="0"/>
              <a:t>х</a:t>
            </a:r>
            <a:r>
              <a:rPr lang="ru-RU" sz="3600" dirty="0" smtClean="0"/>
              <a:t>+43=25+96</a:t>
            </a:r>
            <a:endParaRPr lang="ru-RU" sz="3600" dirty="0"/>
          </a:p>
          <a:p>
            <a:pPr indent="457200"/>
            <a:r>
              <a:rPr lang="ru-RU" sz="3600" dirty="0"/>
              <a:t>х</a:t>
            </a:r>
            <a:r>
              <a:rPr lang="ru-RU" sz="3600" dirty="0" smtClean="0"/>
              <a:t>+43=121</a:t>
            </a:r>
            <a:endParaRPr lang="ru-RU" sz="3600" dirty="0"/>
          </a:p>
          <a:p>
            <a:pPr indent="457200"/>
            <a:r>
              <a:rPr lang="ru-RU" sz="3600" dirty="0"/>
              <a:t>х</a:t>
            </a:r>
            <a:r>
              <a:rPr lang="ru-RU" sz="3600" dirty="0" smtClean="0"/>
              <a:t>=121+43</a:t>
            </a:r>
          </a:p>
          <a:p>
            <a:pPr indent="457200"/>
            <a:r>
              <a:rPr lang="ru-RU" sz="3600" dirty="0"/>
              <a:t>х</a:t>
            </a:r>
            <a:r>
              <a:rPr lang="ru-RU" sz="3600" dirty="0" smtClean="0"/>
              <a:t>=164</a:t>
            </a:r>
            <a:endParaRPr lang="ru-RU" sz="3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551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1285860"/>
            <a:ext cx="6929486" cy="240065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15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СУМА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2357430"/>
            <a:ext cx="7429552" cy="240065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15000" b="1" dirty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СУММА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39912" y="60280"/>
            <a:ext cx="6786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Физминутка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256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285860"/>
            <a:ext cx="7820372" cy="240065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15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разность</a:t>
            </a:r>
            <a:endParaRPr lang="ru-RU" sz="15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357430"/>
            <a:ext cx="7892380" cy="240065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15000" b="1" dirty="0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разность</a:t>
            </a:r>
            <a:endParaRPr lang="ru-RU" sz="15000" b="1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39912" y="60280"/>
            <a:ext cx="6786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Физминутка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36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0580" y="1571612"/>
            <a:ext cx="8457700" cy="160043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9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ВЫЧЕТАНИЕ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2500306"/>
            <a:ext cx="8457700" cy="18928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9800" b="1" dirty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ВЫЧИТАНИЕ</a:t>
            </a:r>
            <a:r>
              <a:rPr lang="ru-RU" sz="117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39912" y="60280"/>
            <a:ext cx="6786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Физминутка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236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571612"/>
            <a:ext cx="8457700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УМИНЬШАЕМОЕ</a:t>
            </a:r>
            <a:endParaRPr lang="ru-RU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4936" y="2511412"/>
            <a:ext cx="8457700" cy="18928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9800" b="1" dirty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</a:t>
            </a:r>
            <a:r>
              <a:rPr lang="ru-RU" sz="9800" b="1" dirty="0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меньшаемое</a:t>
            </a:r>
            <a:r>
              <a:rPr lang="ru-RU" sz="117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117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39912" y="60280"/>
            <a:ext cx="6786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Физминутка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523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571612"/>
            <a:ext cx="8457700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СЛАГАЕМОЕ</a:t>
            </a:r>
            <a:endParaRPr lang="ru-RU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4936" y="2511412"/>
            <a:ext cx="8457700" cy="18928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9800" b="1" dirty="0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СЛАГАЕМОЕ</a:t>
            </a:r>
            <a:r>
              <a:rPr lang="ru-RU" sz="117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117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39912" y="60280"/>
            <a:ext cx="6786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Физминутка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109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571612"/>
            <a:ext cx="8457700" cy="163121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10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матиматика</a:t>
            </a:r>
            <a:endParaRPr lang="ru-RU" sz="10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4936" y="2511412"/>
            <a:ext cx="8457700" cy="18928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10000" b="1" dirty="0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математика</a:t>
            </a:r>
            <a:r>
              <a:rPr lang="ru-RU" sz="117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117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39912" y="60280"/>
            <a:ext cx="6786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Физминутка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27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571612"/>
            <a:ext cx="8457700" cy="163121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10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уравнение</a:t>
            </a:r>
            <a:endParaRPr lang="ru-RU" sz="10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4936" y="2511412"/>
            <a:ext cx="8457700" cy="18928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10000" b="1" dirty="0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уравнение</a:t>
            </a:r>
            <a:r>
              <a:rPr lang="ru-RU" sz="117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117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39912" y="60280"/>
            <a:ext cx="6786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Физминутка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973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МАТЕМАТИКА\5 класс\Мерзляк\учебники и методички\дидактичка сканированая\106-10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9" t="25120" r="65802" b="57681"/>
          <a:stretch/>
        </p:blipFill>
        <p:spPr bwMode="auto">
          <a:xfrm rot="5400000">
            <a:off x="2395963" y="708493"/>
            <a:ext cx="4032448" cy="745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7731" y="1649620"/>
            <a:ext cx="8208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Назовите  все углы изображенные на рисунке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182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31640" y="130052"/>
            <a:ext cx="6358160" cy="620688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«</a:t>
            </a:r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Лесенка достижений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»</a:t>
            </a: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370260" y="2318546"/>
            <a:ext cx="8280920" cy="31683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«5»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всё понял(а), могу объяснить другому</a:t>
            </a:r>
          </a:p>
          <a:p>
            <a:pPr marL="0" indent="0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«4»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сам понял(а), другому объяснить не могу</a:t>
            </a:r>
          </a:p>
          <a:p>
            <a:pPr marL="0" indent="0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«3»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для полного понимания мне нужно повторить тему</a:t>
            </a:r>
          </a:p>
          <a:p>
            <a:pPr marL="0" indent="0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«2»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ничего не понял(а)</a:t>
            </a:r>
          </a:p>
          <a:p>
            <a:endParaRPr lang="ru-RU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1520" y="1487488"/>
            <a:ext cx="8229600" cy="9382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70C0"/>
                </a:solidFill>
              </a:rPr>
              <a:t>Оцените себя</a:t>
            </a:r>
            <a:endParaRPr lang="ru-RU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784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1360</TotalTime>
  <Words>250</Words>
  <Application>Microsoft Office PowerPoint</Application>
  <PresentationFormat>Экран (4:3)</PresentationFormat>
  <Paragraphs>82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Бурдина ЛГ</cp:lastModifiedBy>
  <cp:revision>119</cp:revision>
  <dcterms:created xsi:type="dcterms:W3CDTF">2014-07-23T13:48:54Z</dcterms:created>
  <dcterms:modified xsi:type="dcterms:W3CDTF">2017-09-27T18:26:44Z</dcterms:modified>
</cp:coreProperties>
</file>